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5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356563186095394E-2"/>
          <c:y val="4.4116788163760051E-2"/>
          <c:w val="0.93104782835316835"/>
          <c:h val="0.826130809217161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Validation Loss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4.7</c:v>
                </c:pt>
                <c:pt idx="1">
                  <c:v>2.5299999999999998</c:v>
                </c:pt>
                <c:pt idx="2">
                  <c:v>1.88</c:v>
                </c:pt>
                <c:pt idx="3">
                  <c:v>1.82</c:v>
                </c:pt>
                <c:pt idx="4">
                  <c:v>4.9800000000000004</c:v>
                </c:pt>
                <c:pt idx="5">
                  <c:v>4.8099999999999996</c:v>
                </c:pt>
                <c:pt idx="6">
                  <c:v>1.1499999999999999</c:v>
                </c:pt>
                <c:pt idx="7">
                  <c:v>1.1399999999999999</c:v>
                </c:pt>
                <c:pt idx="8">
                  <c:v>0.46</c:v>
                </c:pt>
                <c:pt idx="9">
                  <c:v>0.39</c:v>
                </c:pt>
                <c:pt idx="10">
                  <c:v>0.32</c:v>
                </c:pt>
                <c:pt idx="11">
                  <c:v>0.13</c:v>
                </c:pt>
                <c:pt idx="12">
                  <c:v>0.11</c:v>
                </c:pt>
                <c:pt idx="13">
                  <c:v>0.1</c:v>
                </c:pt>
                <c:pt idx="14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6C-4A09-A44F-A7EAD8421B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Diff</c:v>
                </c:pt>
              </c:strCache>
            </c:strRef>
          </c:tx>
          <c:spPr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0</c:v>
                </c:pt>
                <c:pt idx="1">
                  <c:v>2.1700000000000004</c:v>
                </c:pt>
                <c:pt idx="2">
                  <c:v>2.5200000000000005</c:v>
                </c:pt>
                <c:pt idx="3">
                  <c:v>2.58</c:v>
                </c:pt>
                <c:pt idx="4">
                  <c:v>6.0299999999999994</c:v>
                </c:pt>
                <c:pt idx="5">
                  <c:v>6.1700000000000008</c:v>
                </c:pt>
                <c:pt idx="6">
                  <c:v>3.07</c:v>
                </c:pt>
                <c:pt idx="7">
                  <c:v>3.08</c:v>
                </c:pt>
                <c:pt idx="8">
                  <c:v>3.76</c:v>
                </c:pt>
                <c:pt idx="9">
                  <c:v>3.8299999999999996</c:v>
                </c:pt>
                <c:pt idx="10">
                  <c:v>3.9</c:v>
                </c:pt>
                <c:pt idx="11">
                  <c:v>4.09</c:v>
                </c:pt>
                <c:pt idx="12">
                  <c:v>4.1099999999999994</c:v>
                </c:pt>
                <c:pt idx="13">
                  <c:v>4.12</c:v>
                </c:pt>
                <c:pt idx="14">
                  <c:v>4.13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6C-4A09-A44F-A7EAD8421B0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936588256"/>
        <c:axId val="1046522080"/>
      </c:barChart>
      <c:catAx>
        <c:axId val="936588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Attempts</a:t>
                </a:r>
              </a:p>
            </c:rich>
          </c:tx>
          <c:layout>
            <c:manualLayout>
              <c:xMode val="edge"/>
              <c:yMode val="edge"/>
              <c:x val="0.5050403214258492"/>
              <c:y val="0.930779650490924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6522080"/>
        <c:crosses val="autoZero"/>
        <c:auto val="1"/>
        <c:lblAlgn val="ctr"/>
        <c:lblOffset val="100"/>
        <c:noMultiLvlLbl val="0"/>
      </c:catAx>
      <c:valAx>
        <c:axId val="1046522080"/>
        <c:scaling>
          <c:orientation val="minMax"/>
          <c:max val="5.2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Loss</a:t>
                </a:r>
              </a:p>
            </c:rich>
          </c:tx>
          <c:layout>
            <c:manualLayout>
              <c:xMode val="edge"/>
              <c:yMode val="edge"/>
              <c:x val="1.8798688953343641E-2"/>
              <c:y val="0.40354757643290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>
            <a:outerShdw blurRad="50800" dist="50800" dir="4200000" algn="ctr" rotWithShape="0">
              <a:srgbClr val="000000">
                <a:alpha val="43137"/>
              </a:srgb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588256"/>
        <c:crosses val="autoZero"/>
        <c:crossBetween val="between"/>
        <c:majorUnit val="1"/>
        <c:minorUnit val="0.2"/>
      </c:valAx>
      <c:spPr>
        <a:noFill/>
        <a:ln>
          <a:noFill/>
        </a:ln>
        <a:effectLst>
          <a:glow>
            <a:schemeClr val="accent1">
              <a:lumMod val="20000"/>
              <a:lumOff val="80000"/>
              <a:alpha val="40000"/>
            </a:schemeClr>
          </a:glow>
          <a:outerShdw blurRad="50800" dir="5160000" sx="1000" sy="1000" algn="ctr" rotWithShape="0">
            <a:srgbClr val="000000"/>
          </a:outerShdw>
          <a:softEdge rad="177800"/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E51F-1506-4633-BBB9-8E4148C8AC8D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70E2C-7604-4611-BAF5-E5ACCF5327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727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E51F-1506-4633-BBB9-8E4148C8AC8D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70E2C-7604-4611-BAF5-E5ACCF5327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502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E51F-1506-4633-BBB9-8E4148C8AC8D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70E2C-7604-4611-BAF5-E5ACCF5327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594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E51F-1506-4633-BBB9-8E4148C8AC8D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70E2C-7604-4611-BAF5-E5ACCF5327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385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E51F-1506-4633-BBB9-8E4148C8AC8D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70E2C-7604-4611-BAF5-E5ACCF5327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511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E51F-1506-4633-BBB9-8E4148C8AC8D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70E2C-7604-4611-BAF5-E5ACCF5327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668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E51F-1506-4633-BBB9-8E4148C8AC8D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70E2C-7604-4611-BAF5-E5ACCF5327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49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E51F-1506-4633-BBB9-8E4148C8AC8D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70E2C-7604-4611-BAF5-E5ACCF5327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264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E51F-1506-4633-BBB9-8E4148C8AC8D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70E2C-7604-4611-BAF5-E5ACCF5327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59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E51F-1506-4633-BBB9-8E4148C8AC8D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70E2C-7604-4611-BAF5-E5ACCF5327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87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E51F-1506-4633-BBB9-8E4148C8AC8D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70E2C-7604-4611-BAF5-E5ACCF5327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85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E51F-1506-4633-BBB9-8E4148C8AC8D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70E2C-7604-4611-BAF5-E5ACCF5327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43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E51F-1506-4633-BBB9-8E4148C8AC8D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70E2C-7604-4611-BAF5-E5ACCF5327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579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B53E51F-1506-4633-BBB9-8E4148C8AC8D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9570E2C-7604-4611-BAF5-E5ACCF5327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892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B53E51F-1506-4633-BBB9-8E4148C8AC8D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9570E2C-7604-4611-BAF5-E5ACCF5327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0095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1E5C3-9571-36FE-4B83-E2BA2E367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b="0" dirty="0"/>
              <a:t>GPT</a:t>
            </a:r>
            <a:br>
              <a:rPr lang="en-US" sz="6000" dirty="0"/>
            </a:br>
            <a:r>
              <a:rPr lang="en-US" sz="4400" dirty="0"/>
              <a:t>Pretraining Stage Implementation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1E10B2-4FE2-513B-843D-B672DA1C8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338598"/>
            <a:ext cx="10572000" cy="1052576"/>
          </a:xfrm>
        </p:spPr>
        <p:txBody>
          <a:bodyPr>
            <a:normAutofit/>
          </a:bodyPr>
          <a:lstStyle/>
          <a:p>
            <a:pPr algn="r"/>
            <a:r>
              <a:rPr lang="en-IN" sz="1400" dirty="0"/>
              <a:t>    </a:t>
            </a:r>
            <a:r>
              <a:rPr lang="en-IN" dirty="0"/>
              <a:t>Sparsh Celly</a:t>
            </a:r>
          </a:p>
          <a:p>
            <a:pPr algn="r"/>
            <a:r>
              <a:rPr lang="en-IN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160334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1EF2-54D3-4931-554A-377676F4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E0DB9-6A25-0489-D818-E7B8EE26D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3580033" cy="97045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2.</a:t>
            </a:r>
            <a:r>
              <a:rPr lang="en-US" dirty="0"/>
              <a:t> Self-Attention GPT Model</a:t>
            </a:r>
            <a:endParaRPr lang="en-IN" dirty="0"/>
          </a:p>
        </p:txBody>
      </p:sp>
      <p:pic>
        <p:nvPicPr>
          <p:cNvPr id="4" name="Content Placeholder 18">
            <a:extLst>
              <a:ext uri="{FF2B5EF4-FFF2-40B4-BE49-F238E27FC236}">
                <a16:creationId xmlns:a16="http://schemas.microsoft.com/office/drawing/2014/main" id="{20E52ED7-61F6-A8F1-A4D1-2BC2FB356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15" y="2601908"/>
            <a:ext cx="5933692" cy="3346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9363B7-7565-EE9D-1E03-9C8905B068C7}"/>
              </a:ext>
            </a:extLst>
          </p:cNvPr>
          <p:cNvSpPr txBox="1"/>
          <p:nvPr/>
        </p:nvSpPr>
        <p:spPr>
          <a:xfrm>
            <a:off x="1260911" y="4551017"/>
            <a:ext cx="24929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0.20 M parameters</a:t>
            </a:r>
          </a:p>
          <a:p>
            <a:r>
              <a:rPr lang="en-US" dirty="0"/>
              <a:t>5000 epochs</a:t>
            </a:r>
          </a:p>
          <a:p>
            <a:r>
              <a:rPr lang="en-US" dirty="0"/>
              <a:t>Loss: </a:t>
            </a:r>
            <a:r>
              <a:rPr lang="en-US" b="1" dirty="0">
                <a:solidFill>
                  <a:srgbClr val="FF0000"/>
                </a:solidFill>
              </a:rPr>
              <a:t>1.8239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65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CF165-CE06-5612-2498-8E4B0558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741BB-CB34-349D-F335-92343FC2D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83" y="2373442"/>
            <a:ext cx="4224925" cy="8192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3.</a:t>
            </a:r>
            <a:r>
              <a:rPr lang="en-US" dirty="0"/>
              <a:t> Using OpenAI’s </a:t>
            </a:r>
            <a:r>
              <a:rPr lang="en-US" dirty="0" err="1"/>
              <a:t>Tiktoken</a:t>
            </a:r>
            <a:r>
              <a:rPr lang="en-US" dirty="0"/>
              <a:t> </a:t>
            </a:r>
            <a:r>
              <a:rPr lang="en-US" dirty="0" err="1"/>
              <a:t>tokeniser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A4C0C-F57A-4AF6-6C09-F0037D0F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785" y="2585114"/>
            <a:ext cx="5520213" cy="3676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AE8995-E2CE-8B33-B174-26B9DB10A1F0}"/>
              </a:ext>
            </a:extLst>
          </p:cNvPr>
          <p:cNvSpPr txBox="1"/>
          <p:nvPr/>
        </p:nvSpPr>
        <p:spPr>
          <a:xfrm>
            <a:off x="1260910" y="4928195"/>
            <a:ext cx="24159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6.68 M parameters</a:t>
            </a:r>
          </a:p>
          <a:p>
            <a:r>
              <a:rPr lang="en-US" dirty="0"/>
              <a:t>6000 epochs</a:t>
            </a:r>
          </a:p>
          <a:p>
            <a:r>
              <a:rPr lang="en-US" dirty="0"/>
              <a:t>Loss : </a:t>
            </a:r>
            <a:r>
              <a:rPr lang="en-US" b="1" dirty="0">
                <a:solidFill>
                  <a:srgbClr val="FF0000"/>
                </a:solidFill>
              </a:rPr>
              <a:t>4.811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500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3831B-3D87-F6D7-A8D2-51C5A75A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4491B-9FED-6735-9296-1743108F0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207" y="2308915"/>
            <a:ext cx="2020740" cy="77117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4. </a:t>
            </a:r>
            <a:r>
              <a:rPr lang="en-US" dirty="0"/>
              <a:t>Final model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061791-5750-6C69-05A8-FD45DAF465F9}"/>
              </a:ext>
            </a:extLst>
          </p:cNvPr>
          <p:cNvSpPr txBox="1"/>
          <p:nvPr/>
        </p:nvSpPr>
        <p:spPr>
          <a:xfrm>
            <a:off x="1389246" y="4738656"/>
            <a:ext cx="30736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10.788 M parameters</a:t>
            </a:r>
          </a:p>
          <a:p>
            <a:r>
              <a:rPr lang="en-US" dirty="0"/>
              <a:t>17500 epochs</a:t>
            </a:r>
          </a:p>
          <a:p>
            <a:r>
              <a:rPr lang="en-US" dirty="0"/>
              <a:t>Loss: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0.0974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A3119-EE80-457B-8AAE-CC8F4E815A91}"/>
              </a:ext>
            </a:extLst>
          </p:cNvPr>
          <p:cNvSpPr txBox="1"/>
          <p:nvPr/>
        </p:nvSpPr>
        <p:spPr>
          <a:xfrm>
            <a:off x="810000" y="2851118"/>
            <a:ext cx="5880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/>
              <a:t>( GPT + Res-Net + </a:t>
            </a:r>
            <a:r>
              <a:rPr lang="en-US" sz="1600" b="1" i="1" dirty="0" err="1"/>
              <a:t>Init_wts</a:t>
            </a:r>
            <a:r>
              <a:rPr lang="en-US" sz="1600" b="1" i="1" dirty="0"/>
              <a:t> + </a:t>
            </a:r>
            <a:r>
              <a:rPr lang="en-US" sz="1600" b="1" i="1" dirty="0" err="1"/>
              <a:t>Prenorm</a:t>
            </a:r>
            <a:r>
              <a:rPr lang="en-US" sz="1600" b="1" i="1" dirty="0"/>
              <a:t> + Dropout 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40D561-DD7B-E9FE-E5A7-395A88636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728" y="2161791"/>
            <a:ext cx="3743676" cy="424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654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CCB5-9828-9AC1-F3FE-BF57DFBFF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Progress over Attempts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4509D0F-692D-AFE0-494D-FD4FE83C6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271436"/>
              </p:ext>
            </p:extLst>
          </p:nvPr>
        </p:nvGraphicFramePr>
        <p:xfrm>
          <a:off x="325653" y="2300437"/>
          <a:ext cx="11348185" cy="4451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87015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DAAE-EC35-D4EE-C4BA-45BAD76B4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Prospects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55324-F59E-D040-E023-CAE214716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69745"/>
            <a:ext cx="6205904" cy="1981527"/>
          </a:xfrm>
        </p:spPr>
        <p:txBody>
          <a:bodyPr/>
          <a:lstStyle/>
          <a:p>
            <a:r>
              <a:rPr lang="en-US" dirty="0"/>
              <a:t>Rhymes / Couplets / Scripts  / Poems generation</a:t>
            </a:r>
          </a:p>
          <a:p>
            <a:r>
              <a:rPr lang="en-US" dirty="0"/>
              <a:t>Musical melodies generation</a:t>
            </a:r>
          </a:p>
          <a:p>
            <a:r>
              <a:rPr lang="en-IN" dirty="0"/>
              <a:t>Recreate Old English / Languages</a:t>
            </a:r>
          </a:p>
          <a:p>
            <a:r>
              <a:rPr lang="en-IN" dirty="0"/>
              <a:t>Implement Fine-tuning stage to answer prompts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4A4D6-92AC-A9F8-5C9B-2A118C4C4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975" y="1057086"/>
            <a:ext cx="3572883" cy="1831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68160-BCC3-51A6-FCE1-A6914825F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4" r="1961" b="933"/>
          <a:stretch/>
        </p:blipFill>
        <p:spPr>
          <a:xfrm>
            <a:off x="7627976" y="2874531"/>
            <a:ext cx="3572883" cy="1981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36C75A-F137-C08E-2F58-B26D0BB56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8" t="1321" r="3048"/>
          <a:stretch/>
        </p:blipFill>
        <p:spPr>
          <a:xfrm>
            <a:off x="7627976" y="4856058"/>
            <a:ext cx="3572883" cy="2001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068C2B-62CA-B61C-8EEB-AA2B58DA3F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370" b="-1"/>
          <a:stretch/>
        </p:blipFill>
        <p:spPr>
          <a:xfrm>
            <a:off x="7627977" y="872589"/>
            <a:ext cx="3572882" cy="232171"/>
          </a:xfrm>
          <a:prstGeom prst="rect">
            <a:avLst/>
          </a:prstGeom>
          <a:ln>
            <a:noFill/>
          </a:ln>
          <a:effectLst>
            <a:outerShdw blurRad="76200" dist="50800" dir="16200000" rotWithShape="0">
              <a:schemeClr val="bg2">
                <a:lumMod val="75000"/>
                <a:lumOff val="25000"/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02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19600-84F6-2FC7-1B1D-14E5CBE5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F639B-A4C2-4811-ACA0-FBDE73811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535" y="2275226"/>
            <a:ext cx="10808606" cy="11273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create a generalized Large Language Model which generates text resembling the syntactic and semantic pattern of the text corpus it is trained on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733337-A3C7-ED6A-6602-F79D6C3B6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996" y="4508442"/>
            <a:ext cx="1828123" cy="12661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4EE74F-CC34-98DD-BA96-77491B777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902" y="4324326"/>
            <a:ext cx="3100974" cy="156861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C599B3-CDF0-45FF-BC1E-7E5B205B8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239" y="4260119"/>
            <a:ext cx="3549902" cy="163282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0C45C85F-A7E4-337D-7C9B-F19D49316757}"/>
              </a:ext>
            </a:extLst>
          </p:cNvPr>
          <p:cNvSpPr/>
          <p:nvPr/>
        </p:nvSpPr>
        <p:spPr>
          <a:xfrm>
            <a:off x="4303241" y="5061296"/>
            <a:ext cx="529389" cy="2561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5D2DF0E-E226-CA94-C991-BE995A1C0D66}"/>
              </a:ext>
            </a:extLst>
          </p:cNvPr>
          <p:cNvSpPr/>
          <p:nvPr/>
        </p:nvSpPr>
        <p:spPr>
          <a:xfrm>
            <a:off x="7227484" y="5013436"/>
            <a:ext cx="529389" cy="256175"/>
          </a:xfrm>
          <a:prstGeom prst="rightArrow">
            <a:avLst>
              <a:gd name="adj1" fmla="val 50000"/>
              <a:gd name="adj2" fmla="val 6878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A6BA6D-1EA1-00A7-E4AB-E7FB8DF6AE9E}"/>
              </a:ext>
            </a:extLst>
          </p:cNvPr>
          <p:cNvSpPr txBox="1"/>
          <p:nvPr/>
        </p:nvSpPr>
        <p:spPr>
          <a:xfrm>
            <a:off x="9016294" y="6038062"/>
            <a:ext cx="1609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New unique text</a:t>
            </a:r>
            <a:endParaRPr lang="en-IN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06360B-6C5B-4932-55D1-1F783151D84E}"/>
              </a:ext>
            </a:extLst>
          </p:cNvPr>
          <p:cNvSpPr txBox="1"/>
          <p:nvPr/>
        </p:nvSpPr>
        <p:spPr>
          <a:xfrm>
            <a:off x="1886745" y="6038061"/>
            <a:ext cx="1165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Existing text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26239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2503E-19DF-B0A1-4269-4B31E35B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OpenAI’s GPT Architecture</a:t>
            </a:r>
            <a:endParaRPr lang="en-I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9DDAF81-A0AE-BED2-9480-5491165F83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7"/>
          <a:stretch/>
        </p:blipFill>
        <p:spPr bwMode="auto">
          <a:xfrm>
            <a:off x="7388372" y="2357254"/>
            <a:ext cx="3671055" cy="405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457135-E6E3-66D4-69F8-4194FB41A7FB}"/>
              </a:ext>
            </a:extLst>
          </p:cNvPr>
          <p:cNvSpPr txBox="1"/>
          <p:nvPr/>
        </p:nvSpPr>
        <p:spPr>
          <a:xfrm>
            <a:off x="471637" y="3496377"/>
            <a:ext cx="6275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Used for sequence to sequence translation/analysis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Encoder + Decoder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 Attention + Self Attention</a:t>
            </a:r>
          </a:p>
        </p:txBody>
      </p:sp>
    </p:spTree>
    <p:extLst>
      <p:ext uri="{BB962C8B-B14F-4D97-AF65-F5344CB8AC3E}">
        <p14:creationId xmlns:p14="http://schemas.microsoft.com/office/powerpoint/2010/main" val="188882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66EE-D158-E6D9-C79E-780CB6FCD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GPT Architecture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65718-F46C-BA7E-F8BD-A99B9B60C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828" y="2405168"/>
            <a:ext cx="6198106" cy="3485494"/>
          </a:xfrm>
        </p:spPr>
        <p:txBody>
          <a:bodyPr>
            <a:normAutofit/>
          </a:bodyPr>
          <a:lstStyle/>
          <a:p>
            <a:r>
              <a:rPr lang="en-US" sz="1600" dirty="0"/>
              <a:t>6 layer deep </a:t>
            </a:r>
            <a:r>
              <a:rPr lang="en-US" sz="1600" b="1" i="1" dirty="0"/>
              <a:t>Decoder only </a:t>
            </a:r>
            <a:r>
              <a:rPr lang="en-US" sz="1600" dirty="0"/>
              <a:t>architecture</a:t>
            </a:r>
          </a:p>
          <a:p>
            <a:r>
              <a:rPr lang="en-US" sz="1600" b="1" i="1" dirty="0"/>
              <a:t>Self-Attention</a:t>
            </a:r>
          </a:p>
          <a:p>
            <a:r>
              <a:rPr lang="en-US" sz="1600" b="1" i="1" dirty="0"/>
              <a:t>Res-Net </a:t>
            </a:r>
            <a:r>
              <a:rPr lang="en-US" sz="1600" dirty="0"/>
              <a:t>(CNN)</a:t>
            </a:r>
            <a:endParaRPr lang="en-US" sz="1600" b="1" i="1" dirty="0"/>
          </a:p>
          <a:p>
            <a:r>
              <a:rPr lang="en-US" sz="1600" b="1" i="1" dirty="0"/>
              <a:t>Initialized</a:t>
            </a:r>
            <a:r>
              <a:rPr lang="en-US" sz="1600" b="1" dirty="0"/>
              <a:t> </a:t>
            </a:r>
            <a:r>
              <a:rPr lang="en-US" sz="1600" b="1" i="1" dirty="0"/>
              <a:t>weights</a:t>
            </a:r>
            <a:r>
              <a:rPr lang="en-US" sz="1600" b="1" dirty="0"/>
              <a:t> </a:t>
            </a:r>
            <a:r>
              <a:rPr lang="en-US" sz="1600" dirty="0"/>
              <a:t>within a standard deviation (BERT)</a:t>
            </a:r>
          </a:p>
          <a:p>
            <a:r>
              <a:rPr lang="en-US" sz="1600" dirty="0"/>
              <a:t>Used </a:t>
            </a:r>
            <a:r>
              <a:rPr lang="en-US" sz="1600" b="1" i="1" dirty="0" err="1"/>
              <a:t>PreNorm</a:t>
            </a:r>
            <a:r>
              <a:rPr lang="en-US" sz="1600" b="1" i="1" dirty="0"/>
              <a:t> </a:t>
            </a:r>
            <a:r>
              <a:rPr lang="en-US" sz="1600" dirty="0"/>
              <a:t>(Llama)</a:t>
            </a:r>
          </a:p>
          <a:p>
            <a:r>
              <a:rPr lang="en-US" sz="1600" dirty="0"/>
              <a:t>Introduced </a:t>
            </a:r>
            <a:r>
              <a:rPr lang="en-US" sz="1600" b="1" i="1" dirty="0"/>
              <a:t>Dropout</a:t>
            </a:r>
            <a:r>
              <a:rPr lang="en-US" sz="1600" dirty="0"/>
              <a:t> to tackle overfitting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778EB3-4B30-918D-20C2-7369CDC21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941" y="2029673"/>
            <a:ext cx="3573810" cy="470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0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CCBC-C28D-89DB-3603-9CD00F2BE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EF73F3-1C2E-866B-514E-8A88F6C22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479"/>
          <a:stretch/>
        </p:blipFill>
        <p:spPr>
          <a:xfrm>
            <a:off x="4397346" y="2504875"/>
            <a:ext cx="7217903" cy="39059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2C041D-E286-94D5-8F2D-27DAA89187A2}"/>
              </a:ext>
            </a:extLst>
          </p:cNvPr>
          <p:cNvSpPr txBox="1"/>
          <p:nvPr/>
        </p:nvSpPr>
        <p:spPr>
          <a:xfrm>
            <a:off x="353972" y="2810964"/>
            <a:ext cx="352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 + Positional Embedding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817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DF02-88C8-2E73-EA06-71199E77E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2ADBD4-35AA-2D57-2411-851952C2D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369" y="2456854"/>
            <a:ext cx="3244850" cy="3068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9AB8EC-7913-73F0-7138-0C117DD0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334" y="2793666"/>
            <a:ext cx="4290297" cy="2394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9FDB5E-81F4-3FF3-BD35-E2ED3446288D}"/>
              </a:ext>
            </a:extLst>
          </p:cNvPr>
          <p:cNvSpPr txBox="1"/>
          <p:nvPr/>
        </p:nvSpPr>
        <p:spPr>
          <a:xfrm>
            <a:off x="1097280" y="5948413"/>
            <a:ext cx="392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random embedding table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F3B43-9681-63A3-E2FB-8B1EDB2AC0E8}"/>
              </a:ext>
            </a:extLst>
          </p:cNvPr>
          <p:cNvSpPr txBox="1"/>
          <p:nvPr/>
        </p:nvSpPr>
        <p:spPr>
          <a:xfrm>
            <a:off x="7363326" y="5948413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Intuition of Q,K,V matrices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620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FEDA9-BC7F-1C93-CFDE-E8E99CE1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19D94B-3C01-459A-E175-3638F794F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551"/>
          <a:stretch/>
        </p:blipFill>
        <p:spPr>
          <a:xfrm>
            <a:off x="4709708" y="2390125"/>
            <a:ext cx="6948184" cy="4020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A944A6-7949-25A3-B47A-E76849365889}"/>
              </a:ext>
            </a:extLst>
          </p:cNvPr>
          <p:cNvSpPr txBox="1"/>
          <p:nvPr/>
        </p:nvSpPr>
        <p:spPr>
          <a:xfrm>
            <a:off x="1195647" y="3385066"/>
            <a:ext cx="25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Muti-Head Attention</a:t>
            </a:r>
            <a:endParaRPr lang="en-IN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5F8EB17-6F52-DBA3-AB86-6D4BEB16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82" y="4035460"/>
            <a:ext cx="3538866" cy="110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67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19CB0-B8C2-F4BB-10BC-01E7BC64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19A0B5-CFE9-C044-93BD-30C3DC842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492" y="2565291"/>
            <a:ext cx="3441885" cy="3254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BC8F60-E4D3-0954-9AB1-C0DE67D845BB}"/>
              </a:ext>
            </a:extLst>
          </p:cNvPr>
          <p:cNvSpPr txBox="1"/>
          <p:nvPr/>
        </p:nvSpPr>
        <p:spPr>
          <a:xfrm>
            <a:off x="3946358" y="5888699"/>
            <a:ext cx="589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  </a:t>
            </a:r>
            <a:r>
              <a:rPr lang="en-US" dirty="0"/>
              <a:t>Passed into generator function to generate text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ED921-AE4F-51B8-68AC-29F31ED80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3"/>
          <a:stretch/>
        </p:blipFill>
        <p:spPr>
          <a:xfrm>
            <a:off x="7644189" y="3030481"/>
            <a:ext cx="3886971" cy="20717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4E082E-C727-7053-CAD9-856F594E970B}"/>
              </a:ext>
            </a:extLst>
          </p:cNvPr>
          <p:cNvSpPr txBox="1"/>
          <p:nvPr/>
        </p:nvSpPr>
        <p:spPr>
          <a:xfrm>
            <a:off x="1159847" y="6160167"/>
            <a:ext cx="2786511" cy="37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Final Logits table ready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FC14F-A43F-B7F8-3391-EB6B85D99E6D}"/>
              </a:ext>
            </a:extLst>
          </p:cNvPr>
          <p:cNvSpPr txBox="1"/>
          <p:nvPr/>
        </p:nvSpPr>
        <p:spPr>
          <a:xfrm>
            <a:off x="7576859" y="2483164"/>
            <a:ext cx="4021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What Logits table represents</a:t>
            </a:r>
          </a:p>
        </p:txBody>
      </p:sp>
    </p:spTree>
    <p:extLst>
      <p:ext uri="{BB962C8B-B14F-4D97-AF65-F5344CB8AC3E}">
        <p14:creationId xmlns:p14="http://schemas.microsoft.com/office/powerpoint/2010/main" val="54996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4FA7-984F-6476-541E-CC89A6FA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642A5-2EC1-8FD6-AC33-A4CF15278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96567"/>
            <a:ext cx="2789848" cy="578665"/>
          </a:xfrm>
        </p:spPr>
        <p:txBody>
          <a:bodyPr>
            <a:normAutofit fontScale="92500"/>
          </a:bodyPr>
          <a:lstStyle/>
          <a:p>
            <a:pPr>
              <a:buAutoNum type="arabicPeriod"/>
            </a:pPr>
            <a:r>
              <a:rPr lang="en-US" dirty="0"/>
              <a:t>Basic Bi-Gram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64F0F-7564-BCF9-3383-09B07599B104}"/>
              </a:ext>
            </a:extLst>
          </p:cNvPr>
          <p:cNvSpPr txBox="1"/>
          <p:nvPr/>
        </p:nvSpPr>
        <p:spPr>
          <a:xfrm>
            <a:off x="1174283" y="4754161"/>
            <a:ext cx="2675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50,000 epochs</a:t>
            </a:r>
          </a:p>
          <a:p>
            <a:r>
              <a:rPr lang="en-IN" dirty="0"/>
              <a:t>Loss: </a:t>
            </a:r>
            <a:r>
              <a:rPr lang="en-IN" b="1" dirty="0">
                <a:solidFill>
                  <a:srgbClr val="FF0000"/>
                </a:solidFill>
              </a:rPr>
              <a:t>2.530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DAE87EDA-3D7B-E125-2FDB-1B88BE4E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902" y="2810577"/>
            <a:ext cx="5645440" cy="285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580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407</TotalTime>
  <Words>225</Words>
  <Application>Microsoft Office PowerPoint</Application>
  <PresentationFormat>Widescreen</PresentationFormat>
  <Paragraphs>58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Wingdings</vt:lpstr>
      <vt:lpstr>Wingdings 2</vt:lpstr>
      <vt:lpstr>Quotable</vt:lpstr>
      <vt:lpstr>GPT Pretraining Stage Implementation</vt:lpstr>
      <vt:lpstr>Problem Statement</vt:lpstr>
      <vt:lpstr>OpenAI’s GPT Architecture</vt:lpstr>
      <vt:lpstr>Our GPT Architecture</vt:lpstr>
      <vt:lpstr>Working</vt:lpstr>
      <vt:lpstr>Working</vt:lpstr>
      <vt:lpstr>Working</vt:lpstr>
      <vt:lpstr>Working</vt:lpstr>
      <vt:lpstr>Attempts</vt:lpstr>
      <vt:lpstr>Attempts</vt:lpstr>
      <vt:lpstr>Attempts</vt:lpstr>
      <vt:lpstr>Attempts</vt:lpstr>
      <vt:lpstr>Loss Progress over Attempts</vt:lpstr>
      <vt:lpstr>Future Prospects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gpt</dc:title>
  <dc:creator>Puneesh Celly</dc:creator>
  <cp:lastModifiedBy>Puneesh Celly</cp:lastModifiedBy>
  <cp:revision>60</cp:revision>
  <dcterms:created xsi:type="dcterms:W3CDTF">2023-11-18T10:24:05Z</dcterms:created>
  <dcterms:modified xsi:type="dcterms:W3CDTF">2024-08-07T17:42:18Z</dcterms:modified>
</cp:coreProperties>
</file>